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Crimson Text" panose="020B0604020202020204" charset="0"/>
      <p:regular r:id="rId25"/>
      <p:bold r:id="rId26"/>
      <p:italic r:id="rId27"/>
      <p:boldItalic r:id="rId28"/>
    </p:embeddedFont>
    <p:embeddedFont>
      <p:font typeface="Lato" panose="020F0502020204030203" pitchFamily="34" charset="0"/>
      <p:regular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Vidaloka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ioFtEPreEjzp48eiNtgHCBCcON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113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a5464f3e8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g3a5464f3e8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a5a24046d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a5a24046d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a5a24046d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a5a24046d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a98590316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a98590316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a5a24046d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a5a24046d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5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35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35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1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14;p35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>
            <a:spLocks noGrp="1"/>
          </p:cNvSpPr>
          <p:nvPr>
            <p:ph type="title"/>
          </p:nvPr>
        </p:nvSpPr>
        <p:spPr>
          <a:xfrm>
            <a:off x="867300" y="2366275"/>
            <a:ext cx="74094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title" idx="2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subTitle" idx="1"/>
          </p:nvPr>
        </p:nvSpPr>
        <p:spPr>
          <a:xfrm>
            <a:off x="2291400" y="3305275"/>
            <a:ext cx="45612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2" name="Google Shape;82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" name="Google Shape;83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" name="Google Shape;84;p4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5" name="Google Shape;85;p4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88" name="Google Shape;8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" name="Google Shape;8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Google Shape;91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" name="Google Shape;94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6" name="Google Shape;96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p4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7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47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1" name="Google Shape;101;p47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7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3" name="Google Shape;103;p47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7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5" name="Google Shape;105;p47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7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7" name="Google Shape;107;p47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8" name="Google Shape;108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8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Google Shape;111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" name="Google Shape;112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3" name="Google Shape;113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4" name="Google Shape;114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5" name="Google Shape;115;p48"/>
          <p:cNvSpPr txBox="1">
            <a:spLocks noGrp="1"/>
          </p:cNvSpPr>
          <p:nvPr>
            <p:ph type="body" idx="1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1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5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19" name="Google Shape;119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0" name="Google Shape;120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51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5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54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4" name="Google Shape;134;p5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6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18" name="Google Shape;18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9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20;p36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Google Shape;136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5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139;p5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" name="Google Shape;140;p5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1" name="Google Shape;141;p5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7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4" name="Google Shape;24;p37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7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6" name="Google Shape;26;p37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7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8" name="Google Shape;28;p37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7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0" name="Google Shape;30;p37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7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7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37"/>
          <p:cNvSpPr txBox="1">
            <a:spLocks noGrp="1"/>
          </p:cNvSpPr>
          <p:nvPr>
            <p:ph type="title" idx="14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7"/>
          <p:cNvSpPr txBox="1">
            <a:spLocks noGrp="1"/>
          </p:cNvSpPr>
          <p:nvPr>
            <p:ph type="title" idx="15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35" name="Google Shape;35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36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8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9" name="Google Shape;39;p38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41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SECTION_TITLE_AND_DESCRIPTION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5" name="Google Shape;4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3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1" name="Google Shape;51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" name="Google Shape;52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1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58" name="Google Shape;58;p41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1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1" name="Google Shape;61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41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2"/>
          <p:cNvSpPr txBox="1">
            <a:spLocks noGrp="1"/>
          </p:cNvSpPr>
          <p:nvPr>
            <p:ph type="title"/>
          </p:nvPr>
        </p:nvSpPr>
        <p:spPr>
          <a:xfrm>
            <a:off x="845550" y="1482825"/>
            <a:ext cx="745290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66" name="Google Shape;66;p42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7" name="Google Shape;6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subTitle" idx="1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72" name="Google Shape;72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4" name="Google Shape;74;p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" name="Google Shape;77;p4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4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"/>
          <p:cNvSpPr txBox="1">
            <a:spLocks noGrp="1"/>
          </p:cNvSpPr>
          <p:nvPr>
            <p:ph type="ctrTitle"/>
          </p:nvPr>
        </p:nvSpPr>
        <p:spPr>
          <a:xfrm>
            <a:off x="530309" y="1159608"/>
            <a:ext cx="70641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CL" sz="2800"/>
              <a:t>Presentación Etapa 3 Proyecto Capstone</a:t>
            </a:r>
            <a:br>
              <a:rPr lang="es-CL" sz="2400"/>
            </a:br>
            <a:endParaRPr sz="2400"/>
          </a:p>
        </p:txBody>
      </p:sp>
      <p:sp>
        <p:nvSpPr>
          <p:cNvPr id="147" name="Google Shape;147;p1"/>
          <p:cNvSpPr txBox="1">
            <a:spLocks noGrp="1"/>
          </p:cNvSpPr>
          <p:nvPr>
            <p:ph type="subTitle" idx="1"/>
          </p:nvPr>
        </p:nvSpPr>
        <p:spPr>
          <a:xfrm>
            <a:off x="530259" y="28299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CL"/>
              <a:t>Portafolio de Título Ingeniería en Informática</a:t>
            </a:r>
            <a:endParaRPr/>
          </a:p>
        </p:txBody>
      </p:sp>
      <p:pic>
        <p:nvPicPr>
          <p:cNvPr id="148" name="Google Shape;14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92483" y="569715"/>
            <a:ext cx="2206939" cy="543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47211" y="728952"/>
            <a:ext cx="2728968" cy="35226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"/>
          <p:cNvSpPr txBox="1"/>
          <p:nvPr/>
        </p:nvSpPr>
        <p:spPr>
          <a:xfrm>
            <a:off x="530300" y="3688625"/>
            <a:ext cx="64866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Sección: 002D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Docente: Lionel Esteban Pizarro Melo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a5464f3e81_0_6"/>
          <p:cNvSpPr txBox="1">
            <a:spLocks noGrp="1"/>
          </p:cNvSpPr>
          <p:nvPr>
            <p:ph type="title"/>
          </p:nvPr>
        </p:nvSpPr>
        <p:spPr>
          <a:xfrm>
            <a:off x="856150" y="478085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-CL" sz="3000"/>
              <a:t>Costo Total del Proyecto</a:t>
            </a:r>
            <a:endParaRPr sz="3000"/>
          </a:p>
        </p:txBody>
      </p:sp>
      <p:pic>
        <p:nvPicPr>
          <p:cNvPr id="254" name="Google Shape;254;g3a5464f3e81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1967350"/>
            <a:ext cx="4326526" cy="19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3a5464f3e81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1400" y="1946438"/>
            <a:ext cx="4208425" cy="19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"/>
          <p:cNvSpPr txBox="1">
            <a:spLocks noGrp="1"/>
          </p:cNvSpPr>
          <p:nvPr>
            <p:ph type="title"/>
          </p:nvPr>
        </p:nvSpPr>
        <p:spPr>
          <a:xfrm>
            <a:off x="856150" y="478085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-CL" sz="3000"/>
              <a:t>Costo Total del Proyecto</a:t>
            </a:r>
            <a:endParaRPr sz="3000"/>
          </a:p>
        </p:txBody>
      </p:sp>
      <p:pic>
        <p:nvPicPr>
          <p:cNvPr id="261" name="Google Shape;26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650" y="1696749"/>
            <a:ext cx="5747649" cy="223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1"/>
          <p:cNvSpPr txBox="1">
            <a:spLocks noGrp="1"/>
          </p:cNvSpPr>
          <p:nvPr>
            <p:ph type="title"/>
          </p:nvPr>
        </p:nvSpPr>
        <p:spPr>
          <a:xfrm>
            <a:off x="554636" y="455029"/>
            <a:ext cx="3922057" cy="6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-CL" sz="3000"/>
              <a:t>Solución Desarrollada</a:t>
            </a:r>
            <a:endParaRPr sz="3000"/>
          </a:p>
        </p:txBody>
      </p:sp>
      <p:grpSp>
        <p:nvGrpSpPr>
          <p:cNvPr id="267" name="Google Shape;267;p11"/>
          <p:cNvGrpSpPr/>
          <p:nvPr/>
        </p:nvGrpSpPr>
        <p:grpSpPr>
          <a:xfrm>
            <a:off x="331622" y="2571748"/>
            <a:ext cx="8599903" cy="2224574"/>
            <a:chOff x="406947" y="3490555"/>
            <a:chExt cx="3513431" cy="964392"/>
          </a:xfrm>
        </p:grpSpPr>
        <p:sp>
          <p:nvSpPr>
            <p:cNvPr id="268" name="Google Shape;268;p11"/>
            <p:cNvSpPr/>
            <p:nvPr/>
          </p:nvSpPr>
          <p:spPr>
            <a:xfrm>
              <a:off x="3262182" y="3499538"/>
              <a:ext cx="658196" cy="625605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5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Reportes: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exportación</a:t>
              </a:r>
              <a:r>
                <a:rPr lang="es-CL" sz="105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en formato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PDF .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1823078" y="3490555"/>
              <a:ext cx="619572" cy="634588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5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Facturas e Informativos: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carga y consulta de documentos asociados.</a:t>
              </a: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1118239" y="3839554"/>
              <a:ext cx="641767" cy="615371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5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Inventario: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registro </a:t>
              </a:r>
              <a:r>
                <a:rPr lang="es-CL" sz="105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diario y decadal de inventarios</a:t>
              </a:r>
              <a:r>
                <a:rPr lang="es-CL" sz="100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  <a:endParaRPr sz="10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2532328" y="3795338"/>
              <a:ext cx="658196" cy="659609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5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Auditoría: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historial automático de movimientos y responsables.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406947" y="3500480"/>
              <a:ext cx="686700" cy="662715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2626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50" b="1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Autenticación:</a:t>
              </a:r>
              <a:r>
                <a:rPr lang="es-CL" sz="1050" b="0" i="0" u="none" strike="noStrike" cap="non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inicio y cierre de sesión seguro con roles (jefe zonal, encargado).</a:t>
              </a:r>
              <a:endParaRPr/>
            </a:p>
          </p:txBody>
        </p:sp>
      </p:grpSp>
      <p:pic>
        <p:nvPicPr>
          <p:cNvPr id="273" name="Google Shape;27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1"/>
          <p:cNvSpPr txBox="1"/>
          <p:nvPr/>
        </p:nvSpPr>
        <p:spPr>
          <a:xfrm>
            <a:off x="554636" y="1145945"/>
            <a:ext cx="7420131" cy="134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Plataforma </a:t>
            </a:r>
            <a:r>
              <a:rPr lang="es-CL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web responsiva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accesible desde computador o Tablet.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Permite a </a:t>
            </a:r>
            <a:r>
              <a:rPr lang="es-CL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jefes y encargados de local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gestionar inventarios en tiempo real.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Incluye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módulos principales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Arquitectura de la Solución:</a:t>
            </a:r>
            <a:endParaRPr/>
          </a:p>
        </p:txBody>
      </p:sp>
      <p:sp>
        <p:nvSpPr>
          <p:cNvPr id="281" name="Google Shape;281;p12"/>
          <p:cNvSpPr/>
          <p:nvPr/>
        </p:nvSpPr>
        <p:spPr>
          <a:xfrm>
            <a:off x="321121" y="1776733"/>
            <a:ext cx="1620106" cy="1854379"/>
          </a:xfrm>
          <a:custGeom>
            <a:avLst/>
            <a:gdLst/>
            <a:ahLst/>
            <a:cxnLst/>
            <a:rect l="l" t="t" r="r" b="b"/>
            <a:pathLst>
              <a:path w="33312" h="69888" fill="none" extrusionOk="0">
                <a:moveTo>
                  <a:pt x="7101" y="0"/>
                </a:moveTo>
                <a:lnTo>
                  <a:pt x="28753" y="0"/>
                </a:lnTo>
                <a:cubicBezTo>
                  <a:pt x="31273" y="0"/>
                  <a:pt x="33311" y="2039"/>
                  <a:pt x="33289" y="4559"/>
                </a:cubicBezTo>
                <a:lnTo>
                  <a:pt x="33289" y="65351"/>
                </a:lnTo>
                <a:cubicBezTo>
                  <a:pt x="33289" y="67849"/>
                  <a:pt x="31273" y="69887"/>
                  <a:pt x="28753" y="69887"/>
                </a:cubicBezTo>
                <a:lnTo>
                  <a:pt x="4559" y="69887"/>
                </a:lnTo>
                <a:cubicBezTo>
                  <a:pt x="2039" y="69887"/>
                  <a:pt x="1" y="67849"/>
                  <a:pt x="1" y="65351"/>
                </a:cubicBezTo>
                <a:lnTo>
                  <a:pt x="1" y="19768"/>
                </a:lnTo>
              </a:path>
            </a:pathLst>
          </a:custGeom>
          <a:noFill/>
          <a:ln w="285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2"/>
          <p:cNvSpPr txBox="1"/>
          <p:nvPr/>
        </p:nvSpPr>
        <p:spPr>
          <a:xfrm>
            <a:off x="528006" y="2295790"/>
            <a:ext cx="127228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Frontend:</a:t>
            </a:r>
            <a:r>
              <a:rPr lang="es-CL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React + Vite (UI dinámica y adaptable).</a:t>
            </a:r>
            <a:endParaRPr/>
          </a:p>
        </p:txBody>
      </p:sp>
      <p:grpSp>
        <p:nvGrpSpPr>
          <p:cNvPr id="283" name="Google Shape;283;p12"/>
          <p:cNvGrpSpPr/>
          <p:nvPr/>
        </p:nvGrpSpPr>
        <p:grpSpPr>
          <a:xfrm>
            <a:off x="2035614" y="2595243"/>
            <a:ext cx="347822" cy="217358"/>
            <a:chOff x="4791775" y="1877500"/>
            <a:chExt cx="66725" cy="36975"/>
          </a:xfrm>
        </p:grpSpPr>
        <p:sp>
          <p:nvSpPr>
            <p:cNvPr id="284" name="Google Shape;284;p1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6" name="Google Shape;286;p12"/>
          <p:cNvSpPr/>
          <p:nvPr/>
        </p:nvSpPr>
        <p:spPr>
          <a:xfrm>
            <a:off x="2543207" y="1776733"/>
            <a:ext cx="1620106" cy="1854379"/>
          </a:xfrm>
          <a:custGeom>
            <a:avLst/>
            <a:gdLst/>
            <a:ahLst/>
            <a:cxnLst/>
            <a:rect l="l" t="t" r="r" b="b"/>
            <a:pathLst>
              <a:path w="33312" h="69888" fill="none" extrusionOk="0">
                <a:moveTo>
                  <a:pt x="7101" y="0"/>
                </a:moveTo>
                <a:lnTo>
                  <a:pt x="28753" y="0"/>
                </a:lnTo>
                <a:cubicBezTo>
                  <a:pt x="31273" y="0"/>
                  <a:pt x="33311" y="2039"/>
                  <a:pt x="33289" y="4559"/>
                </a:cubicBezTo>
                <a:lnTo>
                  <a:pt x="33289" y="65351"/>
                </a:lnTo>
                <a:cubicBezTo>
                  <a:pt x="33289" y="67849"/>
                  <a:pt x="31273" y="69887"/>
                  <a:pt x="28753" y="69887"/>
                </a:cubicBezTo>
                <a:lnTo>
                  <a:pt x="4559" y="69887"/>
                </a:lnTo>
                <a:cubicBezTo>
                  <a:pt x="2039" y="69887"/>
                  <a:pt x="1" y="67849"/>
                  <a:pt x="1" y="65351"/>
                </a:cubicBezTo>
                <a:lnTo>
                  <a:pt x="1" y="19768"/>
                </a:lnTo>
              </a:path>
            </a:pathLst>
          </a:custGeom>
          <a:noFill/>
          <a:ln w="285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7" name="Google Shape;287;p12"/>
          <p:cNvGrpSpPr/>
          <p:nvPr/>
        </p:nvGrpSpPr>
        <p:grpSpPr>
          <a:xfrm>
            <a:off x="4257700" y="2595243"/>
            <a:ext cx="347822" cy="217358"/>
            <a:chOff x="4791775" y="1877500"/>
            <a:chExt cx="66725" cy="36975"/>
          </a:xfrm>
        </p:grpSpPr>
        <p:sp>
          <p:nvSpPr>
            <p:cNvPr id="288" name="Google Shape;288;p1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12"/>
          <p:cNvSpPr/>
          <p:nvPr/>
        </p:nvSpPr>
        <p:spPr>
          <a:xfrm>
            <a:off x="4765293" y="1776733"/>
            <a:ext cx="1620106" cy="1854379"/>
          </a:xfrm>
          <a:custGeom>
            <a:avLst/>
            <a:gdLst/>
            <a:ahLst/>
            <a:cxnLst/>
            <a:rect l="l" t="t" r="r" b="b"/>
            <a:pathLst>
              <a:path w="33312" h="69888" fill="none" extrusionOk="0">
                <a:moveTo>
                  <a:pt x="7101" y="0"/>
                </a:moveTo>
                <a:lnTo>
                  <a:pt x="28753" y="0"/>
                </a:lnTo>
                <a:cubicBezTo>
                  <a:pt x="31273" y="0"/>
                  <a:pt x="33311" y="2039"/>
                  <a:pt x="33289" y="4559"/>
                </a:cubicBezTo>
                <a:lnTo>
                  <a:pt x="33289" y="65351"/>
                </a:lnTo>
                <a:cubicBezTo>
                  <a:pt x="33289" y="67849"/>
                  <a:pt x="31273" y="69887"/>
                  <a:pt x="28753" y="69887"/>
                </a:cubicBezTo>
                <a:lnTo>
                  <a:pt x="4559" y="69887"/>
                </a:lnTo>
                <a:cubicBezTo>
                  <a:pt x="2039" y="69887"/>
                  <a:pt x="1" y="67849"/>
                  <a:pt x="1" y="65351"/>
                </a:cubicBezTo>
                <a:lnTo>
                  <a:pt x="1" y="19768"/>
                </a:lnTo>
              </a:path>
            </a:pathLst>
          </a:custGeom>
          <a:noFill/>
          <a:ln w="285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12"/>
          <p:cNvSpPr txBox="1"/>
          <p:nvPr/>
        </p:nvSpPr>
        <p:spPr>
          <a:xfrm>
            <a:off x="4945945" y="2111125"/>
            <a:ext cx="1299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Base de datos:</a:t>
            </a:r>
            <a:r>
              <a:rPr lang="es-CL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>
                <a:latin typeface="Montserrat"/>
                <a:ea typeface="Montserrat"/>
                <a:cs typeface="Montserrat"/>
                <a:sym typeface="Montserrat"/>
              </a:rPr>
              <a:t>Google cloud storage +</a:t>
            </a:r>
            <a:r>
              <a:rPr lang="es-CL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PostgreSQL .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2" name="Google Shape;292;p12"/>
          <p:cNvGrpSpPr/>
          <p:nvPr/>
        </p:nvGrpSpPr>
        <p:grpSpPr>
          <a:xfrm>
            <a:off x="6479786" y="2595243"/>
            <a:ext cx="347822" cy="217358"/>
            <a:chOff x="4791775" y="1877500"/>
            <a:chExt cx="66725" cy="36975"/>
          </a:xfrm>
        </p:grpSpPr>
        <p:sp>
          <p:nvSpPr>
            <p:cNvPr id="293" name="Google Shape;293;p1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12"/>
          <p:cNvSpPr/>
          <p:nvPr/>
        </p:nvSpPr>
        <p:spPr>
          <a:xfrm>
            <a:off x="6995888" y="1776733"/>
            <a:ext cx="1620106" cy="1854379"/>
          </a:xfrm>
          <a:custGeom>
            <a:avLst/>
            <a:gdLst/>
            <a:ahLst/>
            <a:cxnLst/>
            <a:rect l="l" t="t" r="r" b="b"/>
            <a:pathLst>
              <a:path w="33312" h="69888" fill="none" extrusionOk="0">
                <a:moveTo>
                  <a:pt x="7101" y="0"/>
                </a:moveTo>
                <a:lnTo>
                  <a:pt x="28753" y="0"/>
                </a:lnTo>
                <a:cubicBezTo>
                  <a:pt x="31273" y="0"/>
                  <a:pt x="33311" y="2039"/>
                  <a:pt x="33289" y="4559"/>
                </a:cubicBezTo>
                <a:lnTo>
                  <a:pt x="33289" y="65351"/>
                </a:lnTo>
                <a:cubicBezTo>
                  <a:pt x="33289" y="67849"/>
                  <a:pt x="31273" y="69887"/>
                  <a:pt x="28753" y="69887"/>
                </a:cubicBezTo>
                <a:lnTo>
                  <a:pt x="4559" y="69887"/>
                </a:lnTo>
                <a:cubicBezTo>
                  <a:pt x="2039" y="69887"/>
                  <a:pt x="1" y="67849"/>
                  <a:pt x="1" y="65351"/>
                </a:cubicBezTo>
                <a:lnTo>
                  <a:pt x="1" y="19768"/>
                </a:lnTo>
              </a:path>
            </a:pathLst>
          </a:custGeom>
          <a:noFill/>
          <a:ln w="285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2"/>
          <p:cNvSpPr txBox="1"/>
          <p:nvPr/>
        </p:nvSpPr>
        <p:spPr>
          <a:xfrm>
            <a:off x="7131421" y="2011422"/>
            <a:ext cx="134904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Despliegue:</a:t>
            </a:r>
            <a:r>
              <a:rPr lang="es-CL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en la nube, permitiendo acceso remoto y disponibilidad 24/7.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12"/>
          <p:cNvSpPr txBox="1"/>
          <p:nvPr/>
        </p:nvSpPr>
        <p:spPr>
          <a:xfrm>
            <a:off x="2711487" y="2226867"/>
            <a:ext cx="1300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Backend:</a:t>
            </a: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Node.js + Express .</a:t>
            </a:r>
            <a:endParaRPr/>
          </a:p>
        </p:txBody>
      </p:sp>
      <p:pic>
        <p:nvPicPr>
          <p:cNvPr id="298" name="Google Shape;29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a5a24046d7_0_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Casos de uso</a:t>
            </a:r>
            <a:endParaRPr/>
          </a:p>
        </p:txBody>
      </p:sp>
      <p:pic>
        <p:nvPicPr>
          <p:cNvPr id="305" name="Google Shape;305;g3a5a24046d7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475" y="968525"/>
            <a:ext cx="6593050" cy="360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a5a24046d7_0_0"/>
          <p:cNvSpPr txBox="1">
            <a:spLocks noGrp="1"/>
          </p:cNvSpPr>
          <p:nvPr>
            <p:ph type="title"/>
          </p:nvPr>
        </p:nvSpPr>
        <p:spPr>
          <a:xfrm>
            <a:off x="1123050" y="2148325"/>
            <a:ext cx="241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Interacción de frontend</a:t>
            </a:r>
            <a:endParaRPr/>
          </a:p>
        </p:txBody>
      </p:sp>
      <p:pic>
        <p:nvPicPr>
          <p:cNvPr id="311" name="Google Shape;311;g3a5a24046d7_0_0" title="Marco horizontal de GCP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875" y="-44713"/>
            <a:ext cx="4088224" cy="523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a985903167_0_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/>
              <a:t>Interacción de backend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C6BA9A6-A40E-7CDD-07DC-46F886FE3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591" y="1133067"/>
            <a:ext cx="5790527" cy="322466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a5a24046d7_0_1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Interacción base de datos</a:t>
            </a:r>
            <a:endParaRPr/>
          </a:p>
        </p:txBody>
      </p:sp>
      <p:pic>
        <p:nvPicPr>
          <p:cNvPr id="323" name="Google Shape;323;g3a5a24046d7_0_10" title="Marco horizontal de GC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850" y="1191225"/>
            <a:ext cx="7164252" cy="3564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3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Usabilidad en Tiempo Real:</a:t>
            </a:r>
            <a:endParaRPr/>
          </a:p>
        </p:txBody>
      </p:sp>
      <p:sp>
        <p:nvSpPr>
          <p:cNvPr id="329" name="Google Shape;329;p13"/>
          <p:cNvSpPr txBox="1"/>
          <p:nvPr/>
        </p:nvSpPr>
        <p:spPr>
          <a:xfrm>
            <a:off x="809470" y="1174734"/>
            <a:ext cx="7038000" cy="19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Los cambios en inventario se reflejan de forma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instantánea y sincronizada</a:t>
            </a: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entre u</a:t>
            </a:r>
            <a:r>
              <a:rPr lang="es-CL">
                <a:latin typeface="Montserrat"/>
                <a:ea typeface="Montserrat"/>
                <a:cs typeface="Montserrat"/>
                <a:sym typeface="Montserrat"/>
              </a:rPr>
              <a:t>suarios.</a:t>
            </a: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Cada acción queda registrada con fecha, hora y usuario responsable, garantizando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trazabilidad total</a:t>
            </a: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Mejora la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eficiencia operativa</a:t>
            </a:r>
            <a:r>
              <a:rPr lang="es-CL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eliminando el uso de papel y reduciendo los errores de registro.</a:t>
            </a:r>
            <a:endParaRPr/>
          </a:p>
        </p:txBody>
      </p:sp>
      <p:pic>
        <p:nvPicPr>
          <p:cNvPr id="330" name="Google Shape;33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224" y="3005848"/>
            <a:ext cx="2601475" cy="2010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376508" y="317360"/>
            <a:ext cx="6427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dirty="0"/>
              <a:t>Video de la web</a:t>
            </a:r>
            <a:endParaRPr dirty="0"/>
          </a:p>
        </p:txBody>
      </p:sp>
      <p:pic>
        <p:nvPicPr>
          <p:cNvPr id="338" name="Google Shape;338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14"/>
          <p:cNvGrpSpPr/>
          <p:nvPr/>
        </p:nvGrpSpPr>
        <p:grpSpPr>
          <a:xfrm>
            <a:off x="1160942" y="890060"/>
            <a:ext cx="6655632" cy="4497231"/>
            <a:chOff x="649171" y="238145"/>
            <a:chExt cx="6249525" cy="5241981"/>
          </a:xfrm>
        </p:grpSpPr>
        <p:sp>
          <p:nvSpPr>
            <p:cNvPr id="341" name="Google Shape;341;p14"/>
            <p:cNvSpPr/>
            <p:nvPr/>
          </p:nvSpPr>
          <p:spPr>
            <a:xfrm>
              <a:off x="2850275" y="4515119"/>
              <a:ext cx="1849000" cy="810050"/>
            </a:xfrm>
            <a:custGeom>
              <a:avLst/>
              <a:gdLst/>
              <a:ahLst/>
              <a:cxnLst/>
              <a:rect l="l" t="t" r="r" b="b"/>
              <a:pathLst>
                <a:path w="73960" h="32402" extrusionOk="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2638975" y="5325151"/>
              <a:ext cx="2269850" cy="154975"/>
            </a:xfrm>
            <a:custGeom>
              <a:avLst/>
              <a:gdLst/>
              <a:ahLst/>
              <a:cxnLst/>
              <a:rect l="l" t="t" r="r" b="b"/>
              <a:pathLst>
                <a:path w="90794" h="6199" extrusionOk="0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649171" y="238145"/>
              <a:ext cx="6249525" cy="4250923"/>
            </a:xfrm>
            <a:custGeom>
              <a:avLst/>
              <a:gdLst/>
              <a:ahLst/>
              <a:cxnLst/>
              <a:rect l="l" t="t" r="r" b="b"/>
              <a:pathLst>
                <a:path w="249981" h="157427" extrusionOk="0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904475" y="481125"/>
              <a:ext cx="5738850" cy="3435575"/>
            </a:xfrm>
            <a:custGeom>
              <a:avLst/>
              <a:gdLst/>
              <a:ahLst/>
              <a:cxnLst/>
              <a:rect l="l" t="t" r="r" b="b"/>
              <a:pathLst>
                <a:path w="229554" h="137423" extrusionOk="0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1125">
            <a:hlinkClick r:id="" action="ppaction://media"/>
            <a:extLst>
              <a:ext uri="{FF2B5EF4-FFF2-40B4-BE49-F238E27FC236}">
                <a16:creationId xmlns:a16="http://schemas.microsoft.com/office/drawing/2014/main" id="{8FE3FD5C-AC53-8E05-2A5A-1542E4D6B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518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"/>
          <p:cNvSpPr txBox="1">
            <a:spLocks noGrp="1"/>
          </p:cNvSpPr>
          <p:nvPr>
            <p:ph type="title"/>
          </p:nvPr>
        </p:nvSpPr>
        <p:spPr>
          <a:xfrm>
            <a:off x="713224" y="445025"/>
            <a:ext cx="58374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Integrantes Equipo de Trabajo</a:t>
            </a:r>
            <a:endParaRPr/>
          </a:p>
        </p:txBody>
      </p:sp>
      <p:pic>
        <p:nvPicPr>
          <p:cNvPr id="156" name="Google Shape;15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84860" y="457200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"/>
          <p:cNvPicPr preferRelativeResize="0"/>
          <p:nvPr/>
        </p:nvPicPr>
        <p:blipFill rotWithShape="1">
          <a:blip r:embed="rId5">
            <a:alphaModFix/>
          </a:blip>
          <a:srcRect t="22987" r="19198" b="16944"/>
          <a:stretch/>
        </p:blipFill>
        <p:spPr>
          <a:xfrm>
            <a:off x="599525" y="1674750"/>
            <a:ext cx="1824300" cy="1794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59" name="Google Shape;159;p2"/>
          <p:cNvSpPr txBox="1"/>
          <p:nvPr/>
        </p:nvSpPr>
        <p:spPr>
          <a:xfrm>
            <a:off x="666875" y="3625875"/>
            <a:ext cx="16896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Karyme Vargas</a:t>
            </a:r>
            <a:endParaRPr sz="18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6987025" y="3625875"/>
            <a:ext cx="19467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Esteban Martinez</a:t>
            </a:r>
            <a:endParaRPr sz="18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161" name="Google Shape;161;p2"/>
          <p:cNvSpPr txBox="1"/>
          <p:nvPr/>
        </p:nvSpPr>
        <p:spPr>
          <a:xfrm>
            <a:off x="3826938" y="3625875"/>
            <a:ext cx="16896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Carlos Herrera</a:t>
            </a:r>
            <a:endParaRPr sz="18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pic>
        <p:nvPicPr>
          <p:cNvPr id="162" name="Google Shape;162;p2"/>
          <p:cNvPicPr preferRelativeResize="0"/>
          <p:nvPr/>
        </p:nvPicPr>
        <p:blipFill rotWithShape="1">
          <a:blip r:embed="rId6">
            <a:alphaModFix/>
          </a:blip>
          <a:srcRect t="27878" b="27883"/>
          <a:stretch/>
        </p:blipFill>
        <p:spPr>
          <a:xfrm>
            <a:off x="7048225" y="1674744"/>
            <a:ext cx="1824300" cy="1794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3" name="Google Shape;163;p2" title="WhatsApp Image 2025-11-18 at 11.37.37.jpeg"/>
          <p:cNvPicPr preferRelativeResize="0"/>
          <p:nvPr/>
        </p:nvPicPr>
        <p:blipFill rotWithShape="1">
          <a:blip r:embed="rId7">
            <a:alphaModFix/>
          </a:blip>
          <a:srcRect t="10355" b="26771"/>
          <a:stretch/>
        </p:blipFill>
        <p:spPr>
          <a:xfrm>
            <a:off x="3698400" y="1637250"/>
            <a:ext cx="1946700" cy="1951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5"/>
          <p:cNvSpPr txBox="1">
            <a:spLocks noGrp="1"/>
          </p:cNvSpPr>
          <p:nvPr>
            <p:ph type="body" idx="1"/>
          </p:nvPr>
        </p:nvSpPr>
        <p:spPr>
          <a:xfrm>
            <a:off x="451244" y="421946"/>
            <a:ext cx="2883000" cy="619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L"/>
              <a:t>Conclusión</a:t>
            </a:r>
            <a:endParaRPr/>
          </a:p>
        </p:txBody>
      </p:sp>
      <p:sp>
        <p:nvSpPr>
          <p:cNvPr id="350" name="Google Shape;350;p15"/>
          <p:cNvSpPr/>
          <p:nvPr/>
        </p:nvSpPr>
        <p:spPr>
          <a:xfrm>
            <a:off x="615471" y="1412715"/>
            <a:ext cx="8108804" cy="2318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TarraControl”</a:t>
            </a:r>
            <a:r>
              <a:rPr lang="es-CL" sz="1400" b="0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modernizó el control de inventarios en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Tarragona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reemplazando procesos manuales por una gestión digital eficiente.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Logramos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reducir errores</a:t>
            </a:r>
            <a:r>
              <a:rPr lang="es-CL" sz="1400" b="0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mejorar la trazabilidad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optimizar el tiempo operativo</a:t>
            </a:r>
            <a:r>
              <a:rPr lang="es-CL" sz="1400" b="0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Aplicamos con éxito las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competencias de Ingeniería en Informática</a:t>
            </a:r>
            <a:r>
              <a:rPr lang="es-CL" sz="1400" b="0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 la metodología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Kanban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  <a:p>
            <a:pPr marL="0" marR="0" lvl="0" indent="-88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Este proyecto demuestra que la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tecnología puede transformar procesos reales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impulsando la </a:t>
            </a:r>
            <a:r>
              <a:rPr lang="es-CL" sz="14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transformación digital y la eficiencia empresarial</a:t>
            </a: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/>
          </a:p>
        </p:txBody>
      </p:sp>
      <p:pic>
        <p:nvPicPr>
          <p:cNvPr id="351" name="Google Shape;35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6"/>
          <p:cNvSpPr txBox="1">
            <a:spLocks noGrp="1"/>
          </p:cNvSpPr>
          <p:nvPr>
            <p:ph type="body" idx="1"/>
          </p:nvPr>
        </p:nvSpPr>
        <p:spPr>
          <a:xfrm>
            <a:off x="2567835" y="1478753"/>
            <a:ext cx="4008330" cy="11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L" sz="6600"/>
              <a:t>Reflexión</a:t>
            </a:r>
            <a:endParaRPr/>
          </a:p>
        </p:txBody>
      </p:sp>
      <p:grpSp>
        <p:nvGrpSpPr>
          <p:cNvPr id="358" name="Google Shape;358;p16"/>
          <p:cNvGrpSpPr/>
          <p:nvPr/>
        </p:nvGrpSpPr>
        <p:grpSpPr>
          <a:xfrm>
            <a:off x="4109240" y="2923082"/>
            <a:ext cx="925519" cy="861935"/>
            <a:chOff x="-5971525" y="3273750"/>
            <a:chExt cx="292250" cy="290650"/>
          </a:xfrm>
        </p:grpSpPr>
        <p:sp>
          <p:nvSpPr>
            <p:cNvPr id="359" name="Google Shape;359;p16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1" name="Google Shape;36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7"/>
          <p:cNvSpPr txBox="1">
            <a:spLocks noGrp="1"/>
          </p:cNvSpPr>
          <p:nvPr>
            <p:ph type="body" idx="1"/>
          </p:nvPr>
        </p:nvSpPr>
        <p:spPr>
          <a:xfrm>
            <a:off x="690677" y="1651140"/>
            <a:ext cx="7756281" cy="11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CL" sz="5400"/>
              <a:t>¡Gracias por su atención!</a:t>
            </a:r>
            <a:endParaRPr sz="2400"/>
          </a:p>
        </p:txBody>
      </p:sp>
      <p:sp>
        <p:nvSpPr>
          <p:cNvPr id="368" name="Google Shape;368;p17"/>
          <p:cNvSpPr txBox="1"/>
          <p:nvPr/>
        </p:nvSpPr>
        <p:spPr>
          <a:xfrm>
            <a:off x="690677" y="2571750"/>
            <a:ext cx="5140496" cy="45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r>
              <a:rPr lang="es-CL"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Presentado por equipo de TarraControl.</a:t>
            </a:r>
            <a:endParaRPr sz="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9" name="Google Shape;36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98455" y="4339875"/>
            <a:ext cx="1861125" cy="458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8571" y="4419350"/>
            <a:ext cx="2318049" cy="2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Contenido</a:t>
            </a:r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subTitle" idx="4"/>
          </p:nvPr>
        </p:nvSpPr>
        <p:spPr>
          <a:xfrm>
            <a:off x="639386" y="1017725"/>
            <a:ext cx="4944450" cy="35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Introducción 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Problemática o situación abordada.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Objetivos del Proyecto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Metodología Implementada.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Tiempo Asociado al Proyecto.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Costo total del Proyecto.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Solución Desarrollada </a:t>
            </a:r>
            <a:endParaRPr/>
          </a:p>
          <a:p>
            <a:pPr marL="4000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s-CL" sz="1200"/>
              <a:t>Conclusión y Reflexión.</a:t>
            </a:r>
            <a:endParaRPr/>
          </a:p>
          <a:p>
            <a:pPr marL="1143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s-CL"/>
            </a:br>
            <a:endParaRPr/>
          </a:p>
        </p:txBody>
      </p:sp>
      <p:pic>
        <p:nvPicPr>
          <p:cNvPr id="170" name="Google Shape;17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/>
          <p:cNvSpPr txBox="1">
            <a:spLocks noGrp="1"/>
          </p:cNvSpPr>
          <p:nvPr>
            <p:ph type="title"/>
          </p:nvPr>
        </p:nvSpPr>
        <p:spPr>
          <a:xfrm>
            <a:off x="551720" y="559728"/>
            <a:ext cx="4323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CL"/>
              <a:t>Introducción </a:t>
            </a:r>
            <a:endParaRPr/>
          </a:p>
        </p:txBody>
      </p:sp>
      <p:sp>
        <p:nvSpPr>
          <p:cNvPr id="177" name="Google Shape;177;p4"/>
          <p:cNvSpPr txBox="1"/>
          <p:nvPr/>
        </p:nvSpPr>
        <p:spPr>
          <a:xfrm>
            <a:off x="3467827" y="2380167"/>
            <a:ext cx="225383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Esto generaba errores, pérdida de tiempo y estrés operativo.</a:t>
            </a:r>
            <a:endParaRPr/>
          </a:p>
        </p:txBody>
      </p:sp>
      <p:sp>
        <p:nvSpPr>
          <p:cNvPr id="178" name="Google Shape;178;p4"/>
          <p:cNvSpPr txBox="1"/>
          <p:nvPr/>
        </p:nvSpPr>
        <p:spPr>
          <a:xfrm>
            <a:off x="6208279" y="2374266"/>
            <a:ext cx="2510853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Surge el proyecto “TarraControl” como respuesta tecnológica para digitalizar y automatizar este proceso.</a:t>
            </a:r>
            <a:endParaRPr/>
          </a:p>
        </p:txBody>
      </p:sp>
      <p:sp>
        <p:nvSpPr>
          <p:cNvPr id="179" name="Google Shape;179;p4"/>
          <p:cNvSpPr txBox="1"/>
          <p:nvPr/>
        </p:nvSpPr>
        <p:spPr>
          <a:xfrm>
            <a:off x="323198" y="2380167"/>
            <a:ext cx="240919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 los locales Tarragona (Avícola Montserrat), el control de inventarios se realizaba manualmente.</a:t>
            </a:r>
            <a:endParaRPr/>
          </a:p>
        </p:txBody>
      </p:sp>
      <p:grpSp>
        <p:nvGrpSpPr>
          <p:cNvPr id="180" name="Google Shape;180;p4"/>
          <p:cNvGrpSpPr/>
          <p:nvPr/>
        </p:nvGrpSpPr>
        <p:grpSpPr>
          <a:xfrm>
            <a:off x="1411855" y="2012222"/>
            <a:ext cx="339253" cy="258369"/>
            <a:chOff x="3271200" y="3863875"/>
            <a:chExt cx="481825" cy="366950"/>
          </a:xfrm>
        </p:grpSpPr>
        <p:sp>
          <p:nvSpPr>
            <p:cNvPr id="181" name="Google Shape;181;p4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4"/>
          <p:cNvSpPr/>
          <p:nvPr/>
        </p:nvSpPr>
        <p:spPr>
          <a:xfrm>
            <a:off x="7405812" y="1863877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D900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4"/>
          <p:cNvGrpSpPr/>
          <p:nvPr/>
        </p:nvGrpSpPr>
        <p:grpSpPr>
          <a:xfrm>
            <a:off x="4451884" y="1946775"/>
            <a:ext cx="350995" cy="350049"/>
            <a:chOff x="1310075" y="3253275"/>
            <a:chExt cx="296950" cy="296150"/>
          </a:xfrm>
        </p:grpSpPr>
        <p:sp>
          <p:nvSpPr>
            <p:cNvPr id="185" name="Google Shape;185;p4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4"/>
          <p:cNvSpPr/>
          <p:nvPr/>
        </p:nvSpPr>
        <p:spPr>
          <a:xfrm>
            <a:off x="2962785" y="2374266"/>
            <a:ext cx="505042" cy="833625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D900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5703237" y="2380167"/>
            <a:ext cx="505042" cy="846385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D900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 txBox="1">
            <a:spLocks noGrp="1"/>
          </p:cNvSpPr>
          <p:nvPr>
            <p:ph type="subTitle" idx="1"/>
          </p:nvPr>
        </p:nvSpPr>
        <p:spPr>
          <a:xfrm>
            <a:off x="713224" y="1532099"/>
            <a:ext cx="4368441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-CL"/>
              <a:t>Registros manuales en papel con </a:t>
            </a:r>
            <a:r>
              <a:rPr lang="es-CL" b="1">
                <a:solidFill>
                  <a:srgbClr val="D9001D"/>
                </a:solidFill>
              </a:rPr>
              <a:t>errores frecuentes</a:t>
            </a:r>
            <a:r>
              <a:rPr lang="es-CL">
                <a:solidFill>
                  <a:srgbClr val="D9001D"/>
                </a:solidFill>
              </a:rPr>
              <a:t>.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-CL" b="1">
                <a:solidFill>
                  <a:srgbClr val="D9001D"/>
                </a:solidFill>
              </a:rPr>
              <a:t>Repetición de conteos</a:t>
            </a:r>
            <a:r>
              <a:rPr lang="es-CL">
                <a:solidFill>
                  <a:srgbClr val="D9001D"/>
                </a:solidFill>
              </a:rPr>
              <a:t> </a:t>
            </a:r>
            <a:r>
              <a:rPr lang="es-CL"/>
              <a:t>y falta de trazabilidad.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-CL" b="1">
                <a:solidFill>
                  <a:srgbClr val="D9001D"/>
                </a:solidFill>
              </a:rPr>
              <a:t>Demora</a:t>
            </a:r>
            <a:r>
              <a:rPr lang="es-CL"/>
              <a:t> en la gestión de insumos y auditorías.</a:t>
            </a:r>
            <a:endParaRPr/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-CL" b="1">
                <a:solidFill>
                  <a:srgbClr val="D9001D"/>
                </a:solidFill>
              </a:rPr>
              <a:t>Carga laboral alta</a:t>
            </a:r>
            <a:r>
              <a:rPr lang="es-CL">
                <a:solidFill>
                  <a:srgbClr val="D9001D"/>
                </a:solidFill>
              </a:rPr>
              <a:t> </a:t>
            </a:r>
            <a:r>
              <a:rPr lang="es-CL"/>
              <a:t>en jefes y encargados de local.</a:t>
            </a:r>
            <a:endParaRPr/>
          </a:p>
        </p:txBody>
      </p:sp>
      <p:sp>
        <p:nvSpPr>
          <p:cNvPr id="197" name="Google Shape;197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Problemática </a:t>
            </a:r>
            <a:endParaRPr/>
          </a:p>
        </p:txBody>
      </p:sp>
      <p:sp>
        <p:nvSpPr>
          <p:cNvPr id="198" name="Google Shape;198;p5" descr="Imagen de "/>
          <p:cNvSpPr/>
          <p:nvPr/>
        </p:nvSpPr>
        <p:spPr>
          <a:xfrm>
            <a:off x="4419600" y="24193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5" descr="Imagen de "/>
          <p:cNvSpPr/>
          <p:nvPr/>
        </p:nvSpPr>
        <p:spPr>
          <a:xfrm>
            <a:off x="4572000" y="25717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5" descr="Imagen de "/>
          <p:cNvSpPr/>
          <p:nvPr/>
        </p:nvSpPr>
        <p:spPr>
          <a:xfrm>
            <a:off x="4724400" y="27241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5" descr="Cómo llevar un inventario en un restaurante?"/>
          <p:cNvPicPr preferRelativeResize="0"/>
          <p:nvPr/>
        </p:nvPicPr>
        <p:blipFill rotWithShape="1">
          <a:blip r:embed="rId3">
            <a:alphaModFix/>
          </a:blip>
          <a:srcRect l="12712" r="3816"/>
          <a:stretch/>
        </p:blipFill>
        <p:spPr>
          <a:xfrm>
            <a:off x="5707563" y="1703890"/>
            <a:ext cx="3028013" cy="2040519"/>
          </a:xfrm>
          <a:prstGeom prst="rect">
            <a:avLst/>
          </a:prstGeom>
          <a:solidFill>
            <a:srgbClr val="000000"/>
          </a:solidFill>
          <a:ln w="1905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202" name="Google Shape;202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"/>
          <p:cNvSpPr txBox="1">
            <a:spLocks noGrp="1"/>
          </p:cNvSpPr>
          <p:nvPr>
            <p:ph type="subTitle" idx="1"/>
          </p:nvPr>
        </p:nvSpPr>
        <p:spPr>
          <a:xfrm>
            <a:off x="332420" y="1659515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CL" sz="1600" b="1">
                <a:latin typeface="Vidaloka"/>
                <a:ea typeface="Vidaloka"/>
                <a:cs typeface="Vidaloka"/>
                <a:sym typeface="Vidaloka"/>
              </a:rPr>
              <a:t>Objetivo General: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CL"/>
            </a:br>
            <a:r>
              <a:rPr lang="es-CL" sz="1200"/>
              <a:t>Implementar un sistema digital que </a:t>
            </a:r>
            <a:r>
              <a:rPr lang="es-CL" sz="1200" b="1">
                <a:solidFill>
                  <a:srgbClr val="D9001D"/>
                </a:solidFill>
              </a:rPr>
              <a:t>automatice el control de inventarios</a:t>
            </a:r>
            <a:r>
              <a:rPr lang="es-CL" sz="1200"/>
              <a:t>, reduciendo errores y optimizando la gestión en tiempo real.</a:t>
            </a:r>
            <a:endParaRPr/>
          </a:p>
        </p:txBody>
      </p:sp>
      <p:sp>
        <p:nvSpPr>
          <p:cNvPr id="209" name="Google Shape;209;p6"/>
          <p:cNvSpPr txBox="1">
            <a:spLocks noGrp="1"/>
          </p:cNvSpPr>
          <p:nvPr>
            <p:ph type="title"/>
          </p:nvPr>
        </p:nvSpPr>
        <p:spPr>
          <a:xfrm>
            <a:off x="592798" y="508900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L"/>
              <a:t>Objetivos del Proyecto</a:t>
            </a:r>
            <a:endParaRPr/>
          </a:p>
        </p:txBody>
      </p:sp>
      <p:pic>
        <p:nvPicPr>
          <p:cNvPr id="210" name="Google Shape;21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6"/>
          <p:cNvSpPr txBox="1"/>
          <p:nvPr/>
        </p:nvSpPr>
        <p:spPr>
          <a:xfrm>
            <a:off x="4572000" y="1659515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None/>
            </a:pPr>
            <a:r>
              <a:rPr lang="es-CL" sz="1600" b="1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rPr>
              <a:t>Objetivo Específicos: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None/>
            </a:pPr>
            <a:endParaRPr sz="1600" b="1" i="0" u="none" strike="noStrike" cap="none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  <a:p>
            <a:pPr marL="1714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2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Optimizar</a:t>
            </a: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el tiempo del personal en el registro de inventarios.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2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Mejorar</a:t>
            </a: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la trazabilidad y control de insumos.</a:t>
            </a:r>
            <a:endParaRPr/>
          </a:p>
          <a:p>
            <a:pPr marL="1714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2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Fortalecer</a:t>
            </a: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auditorías mediante reportes automáticos.</a:t>
            </a:r>
            <a:endParaRPr/>
          </a:p>
          <a:p>
            <a:pPr marL="1714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sz="1200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Reemplazar</a:t>
            </a:r>
            <a:r>
              <a:rPr lang="es-CL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completamente los registros en papel.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None/>
            </a:pPr>
            <a:endParaRPr sz="1400" b="0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32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CL"/>
              <a:t>Metodología Implementada</a:t>
            </a:r>
            <a:endParaRPr/>
          </a:p>
        </p:txBody>
      </p:sp>
      <p:sp>
        <p:nvSpPr>
          <p:cNvPr id="218" name="Google Shape;218;p7"/>
          <p:cNvSpPr txBox="1">
            <a:spLocks noGrp="1"/>
          </p:cNvSpPr>
          <p:nvPr>
            <p:ph type="subTitle" idx="4"/>
          </p:nvPr>
        </p:nvSpPr>
        <p:spPr>
          <a:xfrm>
            <a:off x="276605" y="2421554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L" sz="1200"/>
              <a:t>Se utilizó </a:t>
            </a:r>
            <a:r>
              <a:rPr lang="es-CL" sz="1200" b="1"/>
              <a:t>Kanban</a:t>
            </a:r>
            <a:r>
              <a:rPr lang="es-CL" sz="1200"/>
              <a:t>, por su </a:t>
            </a:r>
            <a:r>
              <a:rPr lang="es-CL" sz="1200" b="1"/>
              <a:t>flexibilidad y control visual</a:t>
            </a:r>
            <a:r>
              <a:rPr lang="es-CL" sz="1200"/>
              <a:t> del flujo de trabajo.</a:t>
            </a:r>
            <a:endParaRPr sz="1200"/>
          </a:p>
        </p:txBody>
      </p:sp>
      <p:grpSp>
        <p:nvGrpSpPr>
          <p:cNvPr id="219" name="Google Shape;219;p7"/>
          <p:cNvGrpSpPr/>
          <p:nvPr/>
        </p:nvGrpSpPr>
        <p:grpSpPr>
          <a:xfrm>
            <a:off x="1321438" y="1909186"/>
            <a:ext cx="396433" cy="393649"/>
            <a:chOff x="-63250675" y="3744075"/>
            <a:chExt cx="320350" cy="318100"/>
          </a:xfrm>
        </p:grpSpPr>
        <p:sp>
          <p:nvSpPr>
            <p:cNvPr id="220" name="Google Shape;220;p7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3" name="Google Shape;22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7"/>
          <p:cNvSpPr txBox="1"/>
          <p:nvPr/>
        </p:nvSpPr>
        <p:spPr>
          <a:xfrm>
            <a:off x="3179700" y="2421554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</a:pPr>
            <a:r>
              <a:rPr lang="es-CL"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Permite </a:t>
            </a:r>
            <a:r>
              <a:rPr lang="es-CL"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adaptarse a cambios</a:t>
            </a:r>
            <a:r>
              <a:rPr lang="es-CL"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priorizar tareas y mantener </a:t>
            </a:r>
            <a:r>
              <a:rPr lang="es-CL"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entregas continuas</a:t>
            </a:r>
            <a:r>
              <a:rPr lang="es-CL"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200" b="0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7"/>
          <p:cNvSpPr txBox="1"/>
          <p:nvPr/>
        </p:nvSpPr>
        <p:spPr>
          <a:xfrm>
            <a:off x="6082795" y="2421554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</a:pPr>
            <a:r>
              <a:rPr lang="es-CL"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Herramientas utilizadas: </a:t>
            </a:r>
            <a:r>
              <a:rPr lang="es-CL"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Trello</a:t>
            </a:r>
            <a:r>
              <a:rPr lang="es-CL"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para la gestión de tareas y comunicación del equipo.</a:t>
            </a: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4330084" y="1917818"/>
            <a:ext cx="339306" cy="339253"/>
            <a:chOff x="2685825" y="840375"/>
            <a:chExt cx="481900" cy="481825"/>
          </a:xfrm>
        </p:grpSpPr>
        <p:sp>
          <p:nvSpPr>
            <p:cNvPr id="227" name="Google Shape;227;p7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" name="Google Shape;229;p7"/>
          <p:cNvGrpSpPr/>
          <p:nvPr/>
        </p:nvGrpSpPr>
        <p:grpSpPr>
          <a:xfrm>
            <a:off x="7281603" y="1934577"/>
            <a:ext cx="353802" cy="351497"/>
            <a:chOff x="580725" y="3617925"/>
            <a:chExt cx="299325" cy="297375"/>
          </a:xfrm>
        </p:grpSpPr>
        <p:sp>
          <p:nvSpPr>
            <p:cNvPr id="230" name="Google Shape;230;p7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D90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5" name="Google Shape;23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8"/>
          <p:cNvSpPr txBox="1">
            <a:spLocks noGrp="1"/>
          </p:cNvSpPr>
          <p:nvPr>
            <p:ph type="title"/>
          </p:nvPr>
        </p:nvSpPr>
        <p:spPr>
          <a:xfrm>
            <a:off x="539645" y="403533"/>
            <a:ext cx="506807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-CL" sz="3000"/>
              <a:t>Tiempo Asociado al Proyecto</a:t>
            </a:r>
            <a:endParaRPr sz="3000"/>
          </a:p>
        </p:txBody>
      </p:sp>
      <p:pic>
        <p:nvPicPr>
          <p:cNvPr id="241" name="Google Shape;24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17174" y="4568340"/>
            <a:ext cx="936885" cy="230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7961" y="4645645"/>
            <a:ext cx="1166899" cy="150629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8"/>
          <p:cNvSpPr txBox="1">
            <a:spLocks noGrp="1"/>
          </p:cNvSpPr>
          <p:nvPr>
            <p:ph type="subTitle" idx="1"/>
          </p:nvPr>
        </p:nvSpPr>
        <p:spPr>
          <a:xfrm>
            <a:off x="681349" y="1361056"/>
            <a:ext cx="6661498" cy="263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001D"/>
              </a:buClr>
              <a:buSzPts val="1400"/>
              <a:buNone/>
            </a:pPr>
            <a:r>
              <a:rPr lang="es-CL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Duración total:</a:t>
            </a:r>
            <a:r>
              <a:rPr lang="es-CL" b="0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CL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 meses (agosto – diciembre 2025).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001D"/>
              </a:buClr>
              <a:buSzPts val="1400"/>
              <a:buNone/>
            </a:pPr>
            <a:r>
              <a:rPr lang="es-CL" b="1" i="0" u="none" strike="noStrike" cap="none">
                <a:solidFill>
                  <a:srgbClr val="D9001D"/>
                </a:solidFill>
                <a:latin typeface="Montserrat"/>
                <a:ea typeface="Montserrat"/>
                <a:cs typeface="Montserrat"/>
                <a:sym typeface="Montserrat"/>
              </a:rPr>
              <a:t>Etapas principales:</a:t>
            </a:r>
            <a:endParaRPr b="0" i="0" u="none" strike="noStrike" cap="none">
              <a:solidFill>
                <a:srgbClr val="D900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-88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es-CL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Levantamiento de requerimientos.</a:t>
            </a:r>
            <a:endParaRPr/>
          </a:p>
          <a:p>
            <a:pPr marL="0" marR="0" lvl="0" indent="-88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es-CL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Diseño y desarrollo del sistema.</a:t>
            </a:r>
            <a:endParaRPr/>
          </a:p>
          <a:p>
            <a:pPr marL="0" marR="0" lvl="0" indent="-88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es-CL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Pruebas y validación.</a:t>
            </a:r>
            <a:endParaRPr/>
          </a:p>
          <a:p>
            <a:pPr marL="0" marR="0" lvl="0" indent="-88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•"/>
            </a:pPr>
            <a:r>
              <a:rPr lang="es-CL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Implementación y capacitación.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8560" y="345225"/>
            <a:ext cx="8566879" cy="445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573</Words>
  <Application>Microsoft Office PowerPoint</Application>
  <PresentationFormat>Presentación en pantalla (16:9)</PresentationFormat>
  <Paragraphs>86</Paragraphs>
  <Slides>22</Slides>
  <Notes>22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9" baseType="lpstr">
      <vt:lpstr>Montserrat</vt:lpstr>
      <vt:lpstr>Vidaloka</vt:lpstr>
      <vt:lpstr>Crimson Text</vt:lpstr>
      <vt:lpstr>Calibri</vt:lpstr>
      <vt:lpstr>Arial</vt:lpstr>
      <vt:lpstr>Lato</vt:lpstr>
      <vt:lpstr>Minimalist Business Slides XL by Slidesgo</vt:lpstr>
      <vt:lpstr>Presentación Etapa 3 Proyecto Capstone </vt:lpstr>
      <vt:lpstr>Integrantes Equipo de Trabajo</vt:lpstr>
      <vt:lpstr>Contenido</vt:lpstr>
      <vt:lpstr>Introducción </vt:lpstr>
      <vt:lpstr>Problemática </vt:lpstr>
      <vt:lpstr>Objetivos del Proyecto</vt:lpstr>
      <vt:lpstr>Metodología Implementada</vt:lpstr>
      <vt:lpstr>Tiempo Asociado al Proyecto</vt:lpstr>
      <vt:lpstr>Presentación de PowerPoint</vt:lpstr>
      <vt:lpstr>Costo Total del Proyecto</vt:lpstr>
      <vt:lpstr>Costo Total del Proyecto</vt:lpstr>
      <vt:lpstr>Solución Desarrollada</vt:lpstr>
      <vt:lpstr>Arquitectura de la Solución:</vt:lpstr>
      <vt:lpstr>Casos de uso</vt:lpstr>
      <vt:lpstr>Interacción de frontend</vt:lpstr>
      <vt:lpstr>Interacción de backend </vt:lpstr>
      <vt:lpstr>Interacción base de datos</vt:lpstr>
      <vt:lpstr>Usabilidad en Tiempo Real:</vt:lpstr>
      <vt:lpstr>Video de la web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Karymotaa .</cp:lastModifiedBy>
  <cp:revision>2</cp:revision>
  <dcterms:modified xsi:type="dcterms:W3CDTF">2025-11-25T17:35:02Z</dcterms:modified>
</cp:coreProperties>
</file>